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Lst>
  <p:sldSz cx="9144000" cy="6858000" type="screen4x3"/>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92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107B32-800C-4FDD-896F-5344240FEB05}" type="datetimeFigureOut">
              <a:rPr lang="en-US" smtClean="0"/>
              <a:t>7/15/2014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F6849-732B-4C4F-809B-7122D1146AFD}" type="slidenum">
              <a:rPr lang="en-US" smtClean="0"/>
              <a:t>‹#›</a:t>
            </a:fld>
            <a:endParaRPr lang="en-US"/>
          </a:p>
        </p:txBody>
      </p:sp>
    </p:spTree>
    <p:extLst>
      <p:ext uri="{BB962C8B-B14F-4D97-AF65-F5344CB8AC3E}">
        <p14:creationId xmlns:p14="http://schemas.microsoft.com/office/powerpoint/2010/main" val="255327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107B32-800C-4FDD-896F-5344240FEB05}" type="datetimeFigureOut">
              <a:rPr lang="en-US" smtClean="0"/>
              <a:t>7/15/2014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F6849-732B-4C4F-809B-7122D1146AFD}" type="slidenum">
              <a:rPr lang="en-US" smtClean="0"/>
              <a:t>‹#›</a:t>
            </a:fld>
            <a:endParaRPr lang="en-US"/>
          </a:p>
        </p:txBody>
      </p:sp>
    </p:spTree>
    <p:extLst>
      <p:ext uri="{BB962C8B-B14F-4D97-AF65-F5344CB8AC3E}">
        <p14:creationId xmlns:p14="http://schemas.microsoft.com/office/powerpoint/2010/main" val="3212916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107B32-800C-4FDD-896F-5344240FEB05}" type="datetimeFigureOut">
              <a:rPr lang="en-US" smtClean="0"/>
              <a:t>7/15/2014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F6849-732B-4C4F-809B-7122D1146AFD}" type="slidenum">
              <a:rPr lang="en-US" smtClean="0"/>
              <a:t>‹#›</a:t>
            </a:fld>
            <a:endParaRPr lang="en-US"/>
          </a:p>
        </p:txBody>
      </p:sp>
    </p:spTree>
    <p:extLst>
      <p:ext uri="{BB962C8B-B14F-4D97-AF65-F5344CB8AC3E}">
        <p14:creationId xmlns:p14="http://schemas.microsoft.com/office/powerpoint/2010/main" val="4199705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107B32-800C-4FDD-896F-5344240FEB05}" type="datetimeFigureOut">
              <a:rPr lang="en-US" smtClean="0"/>
              <a:t>7/15/2014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F6849-732B-4C4F-809B-7122D1146AFD}" type="slidenum">
              <a:rPr lang="en-US" smtClean="0"/>
              <a:t>‹#›</a:t>
            </a:fld>
            <a:endParaRPr lang="en-US"/>
          </a:p>
        </p:txBody>
      </p:sp>
    </p:spTree>
    <p:extLst>
      <p:ext uri="{BB962C8B-B14F-4D97-AF65-F5344CB8AC3E}">
        <p14:creationId xmlns:p14="http://schemas.microsoft.com/office/powerpoint/2010/main" val="1169447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107B32-800C-4FDD-896F-5344240FEB05}" type="datetimeFigureOut">
              <a:rPr lang="en-US" smtClean="0"/>
              <a:t>7/15/2014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F6849-732B-4C4F-809B-7122D1146AFD}" type="slidenum">
              <a:rPr lang="en-US" smtClean="0"/>
              <a:t>‹#›</a:t>
            </a:fld>
            <a:endParaRPr lang="en-US"/>
          </a:p>
        </p:txBody>
      </p:sp>
    </p:spTree>
    <p:extLst>
      <p:ext uri="{BB962C8B-B14F-4D97-AF65-F5344CB8AC3E}">
        <p14:creationId xmlns:p14="http://schemas.microsoft.com/office/powerpoint/2010/main" val="2077920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107B32-800C-4FDD-896F-5344240FEB05}" type="datetimeFigureOut">
              <a:rPr lang="en-US" smtClean="0"/>
              <a:t>7/15/2014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F6849-732B-4C4F-809B-7122D1146AFD}" type="slidenum">
              <a:rPr lang="en-US" smtClean="0"/>
              <a:t>‹#›</a:t>
            </a:fld>
            <a:endParaRPr lang="en-US"/>
          </a:p>
        </p:txBody>
      </p:sp>
    </p:spTree>
    <p:extLst>
      <p:ext uri="{BB962C8B-B14F-4D97-AF65-F5344CB8AC3E}">
        <p14:creationId xmlns:p14="http://schemas.microsoft.com/office/powerpoint/2010/main" val="649407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107B32-800C-4FDD-896F-5344240FEB05}" type="datetimeFigureOut">
              <a:rPr lang="en-US" smtClean="0"/>
              <a:t>7/15/2014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2F6849-732B-4C4F-809B-7122D1146AFD}" type="slidenum">
              <a:rPr lang="en-US" smtClean="0"/>
              <a:t>‹#›</a:t>
            </a:fld>
            <a:endParaRPr lang="en-US"/>
          </a:p>
        </p:txBody>
      </p:sp>
    </p:spTree>
    <p:extLst>
      <p:ext uri="{BB962C8B-B14F-4D97-AF65-F5344CB8AC3E}">
        <p14:creationId xmlns:p14="http://schemas.microsoft.com/office/powerpoint/2010/main" val="3856156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107B32-800C-4FDD-896F-5344240FEB05}" type="datetimeFigureOut">
              <a:rPr lang="en-US" smtClean="0"/>
              <a:t>7/15/2014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2F6849-732B-4C4F-809B-7122D1146AFD}" type="slidenum">
              <a:rPr lang="en-US" smtClean="0"/>
              <a:t>‹#›</a:t>
            </a:fld>
            <a:endParaRPr lang="en-US"/>
          </a:p>
        </p:txBody>
      </p:sp>
    </p:spTree>
    <p:extLst>
      <p:ext uri="{BB962C8B-B14F-4D97-AF65-F5344CB8AC3E}">
        <p14:creationId xmlns:p14="http://schemas.microsoft.com/office/powerpoint/2010/main" val="546163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107B32-800C-4FDD-896F-5344240FEB05}" type="datetimeFigureOut">
              <a:rPr lang="en-US" smtClean="0"/>
              <a:t>7/15/2014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2F6849-732B-4C4F-809B-7122D1146AFD}" type="slidenum">
              <a:rPr lang="en-US" smtClean="0"/>
              <a:t>‹#›</a:t>
            </a:fld>
            <a:endParaRPr lang="en-US"/>
          </a:p>
        </p:txBody>
      </p:sp>
    </p:spTree>
    <p:extLst>
      <p:ext uri="{BB962C8B-B14F-4D97-AF65-F5344CB8AC3E}">
        <p14:creationId xmlns:p14="http://schemas.microsoft.com/office/powerpoint/2010/main" val="30360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107B32-800C-4FDD-896F-5344240FEB05}" type="datetimeFigureOut">
              <a:rPr lang="en-US" smtClean="0"/>
              <a:t>7/15/2014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F6849-732B-4C4F-809B-7122D1146AFD}" type="slidenum">
              <a:rPr lang="en-US" smtClean="0"/>
              <a:t>‹#›</a:t>
            </a:fld>
            <a:endParaRPr lang="en-US"/>
          </a:p>
        </p:txBody>
      </p:sp>
    </p:spTree>
    <p:extLst>
      <p:ext uri="{BB962C8B-B14F-4D97-AF65-F5344CB8AC3E}">
        <p14:creationId xmlns:p14="http://schemas.microsoft.com/office/powerpoint/2010/main" val="1409653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107B32-800C-4FDD-896F-5344240FEB05}" type="datetimeFigureOut">
              <a:rPr lang="en-US" smtClean="0"/>
              <a:t>7/15/2014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F6849-732B-4C4F-809B-7122D1146AFD}" type="slidenum">
              <a:rPr lang="en-US" smtClean="0"/>
              <a:t>‹#›</a:t>
            </a:fld>
            <a:endParaRPr lang="en-US"/>
          </a:p>
        </p:txBody>
      </p:sp>
    </p:spTree>
    <p:extLst>
      <p:ext uri="{BB962C8B-B14F-4D97-AF65-F5344CB8AC3E}">
        <p14:creationId xmlns:p14="http://schemas.microsoft.com/office/powerpoint/2010/main" val="1001590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107B32-800C-4FDD-896F-5344240FEB05}" type="datetimeFigureOut">
              <a:rPr lang="en-US" smtClean="0"/>
              <a:t>7/15/2014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2F6849-732B-4C4F-809B-7122D1146AFD}" type="slidenum">
              <a:rPr lang="en-US" smtClean="0"/>
              <a:t>‹#›</a:t>
            </a:fld>
            <a:endParaRPr lang="en-US"/>
          </a:p>
        </p:txBody>
      </p:sp>
    </p:spTree>
    <p:extLst>
      <p:ext uri="{BB962C8B-B14F-4D97-AF65-F5344CB8AC3E}">
        <p14:creationId xmlns:p14="http://schemas.microsoft.com/office/powerpoint/2010/main" val="4244301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Lists in Python</a:t>
            </a:r>
            <a:endParaRPr lang="en-US" dirty="0"/>
          </a:p>
        </p:txBody>
      </p:sp>
      <p:sp>
        <p:nvSpPr>
          <p:cNvPr id="3" name="Subtitle 2"/>
          <p:cNvSpPr>
            <a:spLocks noGrp="1"/>
          </p:cNvSpPr>
          <p:nvPr>
            <p:ph type="subTitle" idx="1"/>
          </p:nvPr>
        </p:nvSpPr>
        <p:spPr/>
        <p:txBody>
          <a:bodyPr/>
          <a:lstStyle/>
          <a:p>
            <a:r>
              <a:rPr lang="en-US" dirty="0" smtClean="0"/>
              <a:t>List methods and functions</a:t>
            </a:r>
            <a:endParaRPr lang="en-US" dirty="0"/>
          </a:p>
        </p:txBody>
      </p:sp>
    </p:spTree>
    <p:extLst>
      <p:ext uri="{BB962C8B-B14F-4D97-AF65-F5344CB8AC3E}">
        <p14:creationId xmlns:p14="http://schemas.microsoft.com/office/powerpoint/2010/main" val="13212635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methods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3434827"/>
              </p:ext>
            </p:extLst>
          </p:nvPr>
        </p:nvGraphicFramePr>
        <p:xfrm>
          <a:off x="457200" y="1600200"/>
          <a:ext cx="8229600" cy="4748362"/>
        </p:xfrm>
        <a:graphic>
          <a:graphicData uri="http://schemas.openxmlformats.org/drawingml/2006/table">
            <a:tbl>
              <a:tblPr firstRow="1" bandRow="1">
                <a:tableStyleId>{5C22544A-7EE6-4342-B048-85BDC9FD1C3A}</a:tableStyleId>
              </a:tblPr>
              <a:tblGrid>
                <a:gridCol w="2667000"/>
                <a:gridCol w="5562600"/>
              </a:tblGrid>
              <a:tr h="611773">
                <a:tc>
                  <a:txBody>
                    <a:bodyPr/>
                    <a:lstStyle/>
                    <a:p>
                      <a:r>
                        <a:rPr lang="en-US" dirty="0" smtClean="0"/>
                        <a:t>Method</a:t>
                      </a:r>
                      <a:endParaRPr lang="en-US" dirty="0"/>
                    </a:p>
                  </a:txBody>
                  <a:tcPr/>
                </a:tc>
                <a:tc>
                  <a:txBody>
                    <a:bodyPr/>
                    <a:lstStyle/>
                    <a:p>
                      <a:r>
                        <a:rPr lang="en-US" dirty="0" smtClean="0"/>
                        <a:t>Semantics</a:t>
                      </a:r>
                      <a:endParaRPr lang="en-US" dirty="0"/>
                    </a:p>
                  </a:txBody>
                  <a:tcPr/>
                </a:tc>
              </a:tr>
              <a:tr h="611773">
                <a:tc>
                  <a:txBody>
                    <a:bodyPr/>
                    <a:lstStyle/>
                    <a:p>
                      <a:r>
                        <a:rPr lang="en-US" sz="2400" dirty="0" err="1" smtClean="0"/>
                        <a:t>list.append</a:t>
                      </a:r>
                      <a:r>
                        <a:rPr lang="en-US" sz="2400" dirty="0" smtClean="0"/>
                        <a:t>(x)</a:t>
                      </a:r>
                      <a:endParaRPr lang="en-US" sz="2400" dirty="0"/>
                    </a:p>
                  </a:txBody>
                  <a:tcPr/>
                </a:tc>
                <a:tc>
                  <a:txBody>
                    <a:bodyPr/>
                    <a:lstStyle/>
                    <a:p>
                      <a:r>
                        <a:rPr lang="en-US" sz="2400" dirty="0" smtClean="0"/>
                        <a:t>Adds x</a:t>
                      </a:r>
                      <a:r>
                        <a:rPr lang="en-US" sz="2400" baseline="0" dirty="0" smtClean="0"/>
                        <a:t> to the right end of list, changes original list</a:t>
                      </a:r>
                      <a:endParaRPr lang="en-US" sz="2400" dirty="0"/>
                    </a:p>
                  </a:txBody>
                  <a:tcPr/>
                </a:tc>
              </a:tr>
              <a:tr h="611773">
                <a:tc>
                  <a:txBody>
                    <a:bodyPr/>
                    <a:lstStyle/>
                    <a:p>
                      <a:r>
                        <a:rPr lang="en-US" sz="2400" dirty="0" err="1" smtClean="0"/>
                        <a:t>list.sort</a:t>
                      </a:r>
                      <a:r>
                        <a:rPr lang="en-US" sz="2400" dirty="0" smtClean="0"/>
                        <a:t>()</a:t>
                      </a:r>
                      <a:endParaRPr lang="en-US" sz="2400" dirty="0"/>
                    </a:p>
                  </a:txBody>
                  <a:tcPr/>
                </a:tc>
                <a:tc>
                  <a:txBody>
                    <a:bodyPr/>
                    <a:lstStyle/>
                    <a:p>
                      <a:r>
                        <a:rPr lang="en-US" sz="2400" dirty="0" smtClean="0"/>
                        <a:t>Sorts items</a:t>
                      </a:r>
                      <a:r>
                        <a:rPr lang="en-US" sz="2400" baseline="0" dirty="0" smtClean="0"/>
                        <a:t> of list, in place. Items must be comparable</a:t>
                      </a:r>
                      <a:endParaRPr lang="en-US" sz="2400" dirty="0"/>
                    </a:p>
                  </a:txBody>
                  <a:tcPr/>
                </a:tc>
              </a:tr>
              <a:tr h="611773">
                <a:tc>
                  <a:txBody>
                    <a:bodyPr/>
                    <a:lstStyle/>
                    <a:p>
                      <a:r>
                        <a:rPr lang="en-US" sz="2400" dirty="0" err="1" smtClean="0"/>
                        <a:t>list.reverse</a:t>
                      </a:r>
                      <a:r>
                        <a:rPr lang="en-US" sz="2400" dirty="0" smtClean="0"/>
                        <a:t>()</a:t>
                      </a:r>
                      <a:endParaRPr lang="en-US" sz="2400" dirty="0"/>
                    </a:p>
                  </a:txBody>
                  <a:tcPr/>
                </a:tc>
                <a:tc>
                  <a:txBody>
                    <a:bodyPr/>
                    <a:lstStyle/>
                    <a:p>
                      <a:r>
                        <a:rPr lang="en-US" sz="2400" dirty="0" smtClean="0"/>
                        <a:t>Reverses order of items in list in place</a:t>
                      </a:r>
                      <a:endParaRPr lang="en-US" sz="2400" dirty="0"/>
                    </a:p>
                  </a:txBody>
                  <a:tcPr/>
                </a:tc>
              </a:tr>
              <a:tr h="611773">
                <a:tc>
                  <a:txBody>
                    <a:bodyPr/>
                    <a:lstStyle/>
                    <a:p>
                      <a:r>
                        <a:rPr lang="en-US" sz="2400" dirty="0" err="1" smtClean="0"/>
                        <a:t>list.index</a:t>
                      </a:r>
                      <a:r>
                        <a:rPr lang="en-US" sz="2400" dirty="0" smtClean="0"/>
                        <a:t>(x)</a:t>
                      </a:r>
                      <a:endParaRPr lang="en-US" sz="2400" dirty="0"/>
                    </a:p>
                  </a:txBody>
                  <a:tcPr/>
                </a:tc>
                <a:tc>
                  <a:txBody>
                    <a:bodyPr/>
                    <a:lstStyle/>
                    <a:p>
                      <a:r>
                        <a:rPr lang="en-US" sz="2400" dirty="0" smtClean="0"/>
                        <a:t>Returns integer index of first (leftmost) occurrence of x</a:t>
                      </a:r>
                      <a:endParaRPr lang="en-US" sz="2400" dirty="0"/>
                    </a:p>
                  </a:txBody>
                  <a:tcPr/>
                </a:tc>
              </a:tr>
              <a:tr h="1055936">
                <a:tc>
                  <a:txBody>
                    <a:bodyPr/>
                    <a:lstStyle/>
                    <a:p>
                      <a:r>
                        <a:rPr lang="en-US" sz="2400" dirty="0" err="1" smtClean="0"/>
                        <a:t>list.count</a:t>
                      </a:r>
                      <a:r>
                        <a:rPr lang="en-US" sz="2400" dirty="0" smtClean="0"/>
                        <a:t>(x)</a:t>
                      </a:r>
                      <a:endParaRPr lang="en-US" sz="2400" dirty="0"/>
                    </a:p>
                  </a:txBody>
                  <a:tcPr/>
                </a:tc>
                <a:tc>
                  <a:txBody>
                    <a:bodyPr/>
                    <a:lstStyle/>
                    <a:p>
                      <a:r>
                        <a:rPr lang="en-US" sz="2400" dirty="0" smtClean="0"/>
                        <a:t>Returns integer count of number of occurrences of x in list</a:t>
                      </a:r>
                      <a:endParaRPr lang="en-US" sz="2400" dirty="0"/>
                    </a:p>
                  </a:txBody>
                  <a:tcPr/>
                </a:tc>
              </a:tr>
            </a:tbl>
          </a:graphicData>
        </a:graphic>
      </p:graphicFrame>
    </p:spTree>
    <p:extLst>
      <p:ext uri="{BB962C8B-B14F-4D97-AF65-F5344CB8AC3E}">
        <p14:creationId xmlns:p14="http://schemas.microsoft.com/office/powerpoint/2010/main" val="39321101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about methods</a:t>
            </a:r>
            <a:endParaRPr lang="en-US" dirty="0"/>
          </a:p>
        </p:txBody>
      </p:sp>
      <p:sp>
        <p:nvSpPr>
          <p:cNvPr id="3" name="Content Placeholder 2"/>
          <p:cNvSpPr>
            <a:spLocks noGrp="1"/>
          </p:cNvSpPr>
          <p:nvPr>
            <p:ph idx="1"/>
          </p:nvPr>
        </p:nvSpPr>
        <p:spPr/>
        <p:txBody>
          <a:bodyPr/>
          <a:lstStyle/>
          <a:p>
            <a:r>
              <a:rPr lang="en-US" dirty="0" smtClean="0"/>
              <a:t>These methods, append, sort, reverse, all change the original list. </a:t>
            </a:r>
          </a:p>
          <a:p>
            <a:r>
              <a:rPr lang="en-US" dirty="0" smtClean="0"/>
              <a:t>If you need to retain the original list as well as keep the resulting list, use </a:t>
            </a:r>
            <a:r>
              <a:rPr lang="en-US" dirty="0" smtClean="0"/>
              <a:t>sorted(</a:t>
            </a:r>
            <a:r>
              <a:rPr lang="en-US" dirty="0" err="1" smtClean="0"/>
              <a:t>listname</a:t>
            </a:r>
            <a:r>
              <a:rPr lang="en-US" dirty="0" smtClean="0"/>
              <a:t>) </a:t>
            </a:r>
            <a:r>
              <a:rPr lang="en-US" dirty="0" smtClean="0"/>
              <a:t>and </a:t>
            </a:r>
            <a:r>
              <a:rPr lang="en-US" dirty="0" smtClean="0"/>
              <a:t>list(reversed(</a:t>
            </a:r>
            <a:r>
              <a:rPr lang="en-US" dirty="0" err="1" smtClean="0"/>
              <a:t>listname</a:t>
            </a:r>
            <a:r>
              <a:rPr lang="en-US" dirty="0" smtClean="0"/>
              <a:t>))</a:t>
            </a:r>
            <a:endParaRPr lang="en-US" dirty="0" smtClean="0"/>
          </a:p>
          <a:p>
            <a:r>
              <a:rPr lang="en-US" dirty="0" smtClean="0"/>
              <a:t>Just as with strings, index will cause an exception and program crash if its search fails</a:t>
            </a:r>
            <a:endParaRPr lang="en-US" dirty="0"/>
          </a:p>
        </p:txBody>
      </p:sp>
    </p:spTree>
    <p:extLst>
      <p:ext uri="{BB962C8B-B14F-4D97-AF65-F5344CB8AC3E}">
        <p14:creationId xmlns:p14="http://schemas.microsoft.com/office/powerpoint/2010/main" val="484626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functions</a:t>
            </a:r>
            <a:endParaRPr lang="en-US" dirty="0"/>
          </a:p>
        </p:txBody>
      </p:sp>
      <p:sp>
        <p:nvSpPr>
          <p:cNvPr id="3" name="Content Placeholder 2"/>
          <p:cNvSpPr>
            <a:spLocks noGrp="1"/>
          </p:cNvSpPr>
          <p:nvPr>
            <p:ph idx="1"/>
          </p:nvPr>
        </p:nvSpPr>
        <p:spPr/>
        <p:txBody>
          <a:bodyPr/>
          <a:lstStyle/>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94670363"/>
              </p:ext>
            </p:extLst>
          </p:nvPr>
        </p:nvGraphicFramePr>
        <p:xfrm>
          <a:off x="457201" y="1397000"/>
          <a:ext cx="8077199" cy="4847167"/>
        </p:xfrm>
        <a:graphic>
          <a:graphicData uri="http://schemas.openxmlformats.org/drawingml/2006/table">
            <a:tbl>
              <a:tblPr firstRow="1" bandRow="1">
                <a:tableStyleId>{5C22544A-7EE6-4342-B048-85BDC9FD1C3A}</a:tableStyleId>
              </a:tblPr>
              <a:tblGrid>
                <a:gridCol w="2438399"/>
                <a:gridCol w="5638800"/>
              </a:tblGrid>
              <a:tr h="732367">
                <a:tc>
                  <a:txBody>
                    <a:bodyPr/>
                    <a:lstStyle/>
                    <a:p>
                      <a:r>
                        <a:rPr lang="en-US" sz="2400" dirty="0" smtClean="0"/>
                        <a:t>Function</a:t>
                      </a:r>
                      <a:endParaRPr lang="en-US" sz="2400" dirty="0"/>
                    </a:p>
                  </a:txBody>
                  <a:tcPr/>
                </a:tc>
                <a:tc>
                  <a:txBody>
                    <a:bodyPr/>
                    <a:lstStyle/>
                    <a:p>
                      <a:r>
                        <a:rPr lang="en-US" sz="2400" dirty="0" smtClean="0"/>
                        <a:t>Semantics</a:t>
                      </a:r>
                      <a:endParaRPr lang="en-US" sz="2400" dirty="0"/>
                    </a:p>
                  </a:txBody>
                  <a:tcPr/>
                </a:tc>
              </a:tr>
              <a:tr h="732367">
                <a:tc>
                  <a:txBody>
                    <a:bodyPr/>
                    <a:lstStyle/>
                    <a:p>
                      <a:r>
                        <a:rPr lang="en-US" sz="2400" dirty="0" smtClean="0"/>
                        <a:t>min (list)</a:t>
                      </a:r>
                      <a:endParaRPr lang="en-US" sz="2400" dirty="0"/>
                    </a:p>
                  </a:txBody>
                  <a:tcPr/>
                </a:tc>
                <a:tc>
                  <a:txBody>
                    <a:bodyPr/>
                    <a:lstStyle/>
                    <a:p>
                      <a:r>
                        <a:rPr lang="en-US" sz="2400" dirty="0" smtClean="0"/>
                        <a:t>Returns</a:t>
                      </a:r>
                      <a:r>
                        <a:rPr lang="en-US" sz="2400" baseline="0" dirty="0" smtClean="0"/>
                        <a:t> the smallest element in the list, items must be comparable</a:t>
                      </a:r>
                      <a:endParaRPr lang="en-US" sz="2400" dirty="0"/>
                    </a:p>
                  </a:txBody>
                  <a:tcPr/>
                </a:tc>
              </a:tr>
              <a:tr h="732367">
                <a:tc>
                  <a:txBody>
                    <a:bodyPr/>
                    <a:lstStyle/>
                    <a:p>
                      <a:r>
                        <a:rPr lang="en-US" sz="2400" dirty="0" smtClean="0"/>
                        <a:t>max (list)</a:t>
                      </a:r>
                      <a:endParaRPr lang="en-US" sz="2400" dirty="0"/>
                    </a:p>
                  </a:txBody>
                  <a:tcPr/>
                </a:tc>
                <a:tc>
                  <a:txBody>
                    <a:bodyPr/>
                    <a:lstStyle/>
                    <a:p>
                      <a:r>
                        <a:rPr lang="en-US" sz="2400" dirty="0" smtClean="0"/>
                        <a:t>Returns the largest</a:t>
                      </a:r>
                      <a:r>
                        <a:rPr lang="en-US" sz="2400" baseline="0" dirty="0" smtClean="0"/>
                        <a:t> element in the list, items must be comparable</a:t>
                      </a:r>
                      <a:endParaRPr lang="en-US" sz="2400" dirty="0"/>
                    </a:p>
                  </a:txBody>
                  <a:tcPr/>
                </a:tc>
              </a:tr>
              <a:tr h="732367">
                <a:tc>
                  <a:txBody>
                    <a:bodyPr/>
                    <a:lstStyle/>
                    <a:p>
                      <a:r>
                        <a:rPr lang="en-US" sz="2400" dirty="0" smtClean="0"/>
                        <a:t>sum (list)</a:t>
                      </a:r>
                      <a:endParaRPr lang="en-US" sz="2400" dirty="0"/>
                    </a:p>
                  </a:txBody>
                  <a:tcPr/>
                </a:tc>
                <a:tc>
                  <a:txBody>
                    <a:bodyPr/>
                    <a:lstStyle/>
                    <a:p>
                      <a:r>
                        <a:rPr lang="en-US" sz="2400" dirty="0" smtClean="0"/>
                        <a:t>Returns</a:t>
                      </a:r>
                      <a:r>
                        <a:rPr lang="en-US" sz="2400" baseline="0" dirty="0" smtClean="0"/>
                        <a:t> the arithmetic total of all items in list, items must be numeric</a:t>
                      </a:r>
                      <a:endParaRPr lang="en-US" sz="2400" dirty="0"/>
                    </a:p>
                  </a:txBody>
                  <a:tcPr/>
                </a:tc>
              </a:tr>
              <a:tr h="732367">
                <a:tc>
                  <a:txBody>
                    <a:bodyPr/>
                    <a:lstStyle/>
                    <a:p>
                      <a:r>
                        <a:rPr lang="en-US" sz="2400" dirty="0" smtClean="0"/>
                        <a:t>sorted (list)</a:t>
                      </a:r>
                      <a:endParaRPr lang="en-US" sz="2400" dirty="0"/>
                    </a:p>
                  </a:txBody>
                  <a:tcPr/>
                </a:tc>
                <a:tc>
                  <a:txBody>
                    <a:bodyPr/>
                    <a:lstStyle/>
                    <a:p>
                      <a:r>
                        <a:rPr lang="en-US" sz="2400" dirty="0" smtClean="0"/>
                        <a:t>Returns a new</a:t>
                      </a:r>
                      <a:r>
                        <a:rPr lang="en-US" sz="2400" baseline="0" dirty="0" smtClean="0"/>
                        <a:t> copy of list in ascending order, items must be comparable</a:t>
                      </a:r>
                      <a:endParaRPr lang="en-US" sz="2400" dirty="0"/>
                    </a:p>
                  </a:txBody>
                  <a:tcPr/>
                </a:tc>
              </a:tr>
              <a:tr h="732367">
                <a:tc>
                  <a:txBody>
                    <a:bodyPr/>
                    <a:lstStyle/>
                    <a:p>
                      <a:r>
                        <a:rPr lang="en-US" sz="2400" dirty="0" smtClean="0"/>
                        <a:t>reversed (list)</a:t>
                      </a:r>
                      <a:endParaRPr lang="en-US" sz="2400" dirty="0"/>
                    </a:p>
                  </a:txBody>
                  <a:tcPr/>
                </a:tc>
                <a:tc>
                  <a:txBody>
                    <a:bodyPr/>
                    <a:lstStyle/>
                    <a:p>
                      <a:r>
                        <a:rPr lang="en-US" sz="2400" dirty="0" smtClean="0"/>
                        <a:t>Returns </a:t>
                      </a:r>
                      <a:r>
                        <a:rPr lang="en-US" sz="2400" dirty="0" smtClean="0"/>
                        <a:t>an iterator of the </a:t>
                      </a:r>
                      <a:r>
                        <a:rPr lang="en-US" sz="2400" dirty="0" smtClean="0"/>
                        <a:t>list in reverse order </a:t>
                      </a:r>
                      <a:r>
                        <a:rPr lang="en-US" sz="2400" dirty="0" smtClean="0"/>
                        <a:t>(use</a:t>
                      </a:r>
                      <a:r>
                        <a:rPr lang="en-US" sz="2400" baseline="0" dirty="0" smtClean="0"/>
                        <a:t> a list typecast to get the list)</a:t>
                      </a:r>
                      <a:endParaRPr lang="en-US" sz="2400" dirty="0"/>
                    </a:p>
                  </a:txBody>
                  <a:tcPr/>
                </a:tc>
              </a:tr>
            </a:tbl>
          </a:graphicData>
        </a:graphic>
      </p:graphicFrame>
    </p:spTree>
    <p:extLst>
      <p:ext uri="{BB962C8B-B14F-4D97-AF65-F5344CB8AC3E}">
        <p14:creationId xmlns:p14="http://schemas.microsoft.com/office/powerpoint/2010/main" val="76378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Notes about functions and methods</a:t>
            </a:r>
            <a:endParaRPr lang="en-US" dirty="0"/>
          </a:p>
        </p:txBody>
      </p:sp>
      <p:sp>
        <p:nvSpPr>
          <p:cNvPr id="3" name="Content Placeholder 2"/>
          <p:cNvSpPr>
            <a:spLocks noGrp="1"/>
          </p:cNvSpPr>
          <p:nvPr>
            <p:ph idx="1"/>
          </p:nvPr>
        </p:nvSpPr>
        <p:spPr/>
        <p:txBody>
          <a:bodyPr/>
          <a:lstStyle/>
          <a:p>
            <a:r>
              <a:rPr lang="en-US" dirty="0" smtClean="0"/>
              <a:t>When the previous two tables say “items must be comparable”, it means they must all be of numeric type, or they must all be strings.  Mixing them will cause an exception and crash</a:t>
            </a:r>
          </a:p>
          <a:p>
            <a:r>
              <a:rPr lang="en-US" dirty="0" smtClean="0"/>
              <a:t>When they say “in place” it means that it will change the original list.</a:t>
            </a:r>
          </a:p>
          <a:p>
            <a:r>
              <a:rPr lang="en-US" dirty="0" smtClean="0"/>
              <a:t>For the sum function, items can be integer or float</a:t>
            </a:r>
            <a:endParaRPr lang="en-US" dirty="0"/>
          </a:p>
        </p:txBody>
      </p:sp>
    </p:spTree>
    <p:extLst>
      <p:ext uri="{BB962C8B-B14F-4D97-AF65-F5344CB8AC3E}">
        <p14:creationId xmlns:p14="http://schemas.microsoft.com/office/powerpoint/2010/main" val="60453181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0.3121"/>
  <p:tag name="PPTVERSION" val="15"/>
  <p:tag name="TPOS"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297</Words>
  <Application>Microsoft Office PowerPoint</Application>
  <PresentationFormat>On-screen Show (4:3)</PresentationFormat>
  <Paragraphs>36</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Lists in Python</vt:lpstr>
      <vt:lpstr>List methods</vt:lpstr>
      <vt:lpstr>Notes about methods</vt:lpstr>
      <vt:lpstr>List functions</vt:lpstr>
      <vt:lpstr>Notes about functions and methods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Lists in Python</dc:title>
  <dc:creator>Debby</dc:creator>
  <cp:lastModifiedBy>Debby</cp:lastModifiedBy>
  <cp:revision>7</cp:revision>
  <dcterms:created xsi:type="dcterms:W3CDTF">2014-07-15T03:10:42Z</dcterms:created>
  <dcterms:modified xsi:type="dcterms:W3CDTF">2014-07-15T18:03:27Z</dcterms:modified>
</cp:coreProperties>
</file>